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2" r:id="rId2"/>
    <p:sldId id="263" r:id="rId3"/>
    <p:sldId id="264" r:id="rId4"/>
    <p:sldId id="260" r:id="rId5"/>
    <p:sldId id="266" r:id="rId6"/>
    <p:sldId id="269" r:id="rId7"/>
    <p:sldId id="265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82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857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3599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660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173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6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96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911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47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325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82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CCB66-83CC-498E-AFFA-BE54C170FAD8}" type="datetimeFigureOut">
              <a:rPr kumimoji="1" lang="ja-JP" altLang="en-US" smtClean="0"/>
              <a:t>2019/7/22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866F9D3-4CCF-4528-BC9E-7A24BEA2406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757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F21C713-4EB8-4111-9A8C-4F057DAA2F85}"/>
              </a:ext>
            </a:extLst>
          </p:cNvPr>
          <p:cNvSpPr/>
          <p:nvPr/>
        </p:nvSpPr>
        <p:spPr>
          <a:xfrm>
            <a:off x="1" y="-21251"/>
            <a:ext cx="12192000" cy="687925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D0A7282-32EE-4A01-8284-E5EA83BC3B5F}"/>
              </a:ext>
            </a:extLst>
          </p:cNvPr>
          <p:cNvSpPr/>
          <p:nvPr/>
        </p:nvSpPr>
        <p:spPr>
          <a:xfrm flipH="1">
            <a:off x="-2331493" y="-21251"/>
            <a:ext cx="14523492" cy="6879251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 l="-1" t="-9324" r="16054" b="-636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DD89FE5-B5F6-4E4E-9A1C-3A1F6C470C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0119" y="641445"/>
            <a:ext cx="9871880" cy="26470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ja-JP" altLang="en-US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テーマ：てのひらの星図</a:t>
            </a:r>
            <a:r>
              <a:rPr lang="en-US" altLang="ja-JP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lang="ja-JP" altLang="en-US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仮</a:t>
            </a:r>
            <a:r>
              <a:rPr lang="en-US" altLang="ja-JP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br>
              <a:rPr lang="en-US" altLang="ja-JP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en-US" altLang="ja-JP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en-US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チーム名：</a:t>
            </a:r>
            <a:r>
              <a:rPr lang="en-US" altLang="ja-JP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Hand’s</a:t>
            </a:r>
            <a:r>
              <a:rPr lang="ja-JP" altLang="en-US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On</a:t>
            </a:r>
            <a:r>
              <a:rPr lang="ja-JP" altLang="en-US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Star Map(</a:t>
            </a:r>
            <a:r>
              <a:rPr lang="ja-JP" altLang="en-US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仮</a:t>
            </a:r>
            <a:r>
              <a:rPr lang="en-US" altLang="ja-JP" sz="4800" dirty="0">
                <a:effectLst>
                  <a:glow rad="1905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dirty="0">
              <a:effectLst>
                <a:glow rad="190500">
                  <a:schemeClr val="bg1">
                    <a:alpha val="60000"/>
                  </a:schemeClr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E240F58-3339-4FBC-8E9A-CBA9AFF1B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6645" y="4961627"/>
            <a:ext cx="3807725" cy="1254928"/>
          </a:xfrm>
        </p:spPr>
        <p:txBody>
          <a:bodyPr>
            <a:normAutofit lnSpcReduction="10000"/>
          </a:bodyPr>
          <a:lstStyle/>
          <a:p>
            <a:r>
              <a:rPr kumimoji="1" lang="en-US" altLang="ja-JP" sz="2800" dirty="0">
                <a:effectLst>
                  <a:glow rad="1651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E16C1002</a:t>
            </a:r>
            <a:r>
              <a:rPr kumimoji="1" lang="ja-JP" altLang="en-US" sz="2800" dirty="0">
                <a:effectLst>
                  <a:glow rad="1651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　山本桜子</a:t>
            </a:r>
            <a:endParaRPr kumimoji="1" lang="en-US" altLang="ja-JP" sz="2800" dirty="0">
              <a:effectLst>
                <a:glow rad="165100">
                  <a:schemeClr val="bg1">
                    <a:alpha val="60000"/>
                  </a:schemeClr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en-US" altLang="ja-JP" sz="2800" dirty="0">
                <a:effectLst>
                  <a:glow rad="1651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E16C1020</a:t>
            </a:r>
            <a:r>
              <a:rPr lang="ja-JP" altLang="en-US" sz="2800" dirty="0">
                <a:effectLst>
                  <a:glow rad="165100">
                    <a:schemeClr val="bg1">
                      <a:alpha val="60000"/>
                    </a:schemeClr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　西田　絢</a:t>
            </a:r>
            <a:endParaRPr kumimoji="1" lang="ja-JP" altLang="en-US" sz="2800" dirty="0">
              <a:effectLst>
                <a:glow rad="165100">
                  <a:schemeClr val="bg1">
                    <a:alpha val="60000"/>
                  </a:schemeClr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579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048FB5-FD76-463F-AA81-681B01BF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634" y="804519"/>
            <a:ext cx="9676220" cy="1049235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52D1E1-C743-46AF-820A-8DB5A9C86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242" y="2054087"/>
            <a:ext cx="10249437" cy="3412258"/>
          </a:xfrm>
        </p:spPr>
        <p:txBody>
          <a:bodyPr>
            <a:norm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昨年度作成した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『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ハンズオン・ミュージアム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』</a:t>
            </a:r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を更に発展、今年度はてのひらに星図をつくってみる。</a:t>
            </a: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太陽系の各惑星３</a:t>
            </a: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DCG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モデルの操作</a:t>
            </a: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/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惑星情報の閲覧を行うことができる。</a:t>
            </a:r>
            <a:endParaRPr kumimoji="1"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6980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26079-4AEE-4CC3-9893-AF9FAE060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既存サービスとの違い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A06DCE-BBCB-446F-8EDC-6D1F219B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696" y="4046822"/>
            <a:ext cx="9520158" cy="226957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Solar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Walk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Android/iOS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専用有料アプリ。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・機能が豊富。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→動作が重く、データ容量が多い。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BB044F86-CC40-4250-A67A-87D655E50BEE}"/>
              </a:ext>
            </a:extLst>
          </p:cNvPr>
          <p:cNvSpPr txBox="1">
            <a:spLocks/>
          </p:cNvSpPr>
          <p:nvPr/>
        </p:nvSpPr>
        <p:spPr>
          <a:xfrm>
            <a:off x="1534696" y="1769347"/>
            <a:ext cx="9520158" cy="2474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kumimoji="1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主な天体系アプリ</a:t>
            </a:r>
            <a:endParaRPr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・天体観測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/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星座表を取り扱ったものが多い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→太陽系の各惑星に関する情報の記載が少ない。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→</a:t>
            </a:r>
            <a:r>
              <a:rPr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3DCG</a:t>
            </a:r>
            <a:r>
              <a:rPr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モデルの操作を行うことが不可能。</a:t>
            </a:r>
            <a:endParaRPr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82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0C322D-8B32-4633-B241-68B8DD1C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技術概要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14A1BBC-5BDA-4525-B14E-0345A5091AC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55" t="16204" r="10452" b="17654"/>
          <a:stretch/>
        </p:blipFill>
        <p:spPr>
          <a:xfrm>
            <a:off x="4156739" y="5698805"/>
            <a:ext cx="2459157" cy="1149501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B369C3E-4872-4F8F-9A32-480FE38AC7D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" t="2667" r="1953" b="5111"/>
          <a:stretch/>
        </p:blipFill>
        <p:spPr>
          <a:xfrm>
            <a:off x="1443398" y="5286796"/>
            <a:ext cx="2719422" cy="153337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C70F75D-123A-41A8-8809-FE442FCB9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4788" y="5980486"/>
            <a:ext cx="2958708" cy="784577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660AC63-8E7A-481F-B29F-B9A6D0D7BEAF}"/>
              </a:ext>
            </a:extLst>
          </p:cNvPr>
          <p:cNvSpPr/>
          <p:nvPr/>
        </p:nvSpPr>
        <p:spPr>
          <a:xfrm>
            <a:off x="7147705" y="1839547"/>
            <a:ext cx="3670350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Bootstrap4.3.1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HTML5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CSS3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JavaScript1.9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jQuery3.3.4</a:t>
            </a:r>
          </a:p>
          <a:p>
            <a:endParaRPr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WebGL2.0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three.js</a:t>
            </a:r>
            <a:endParaRPr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endParaRPr lang="en-US" altLang="ja-JP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6F904D3-03A8-43DA-97BE-0F22DE6876A4}"/>
              </a:ext>
            </a:extLst>
          </p:cNvPr>
          <p:cNvSpPr/>
          <p:nvPr/>
        </p:nvSpPr>
        <p:spPr>
          <a:xfrm>
            <a:off x="1502359" y="1862458"/>
            <a:ext cx="590238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Windows10(</a:t>
            </a:r>
            <a:r>
              <a:rPr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ホスト</a:t>
            </a: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Git2.14.2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Git Hub.com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Source Tree2.1.10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MySQL8.0.16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PHP5.4.16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ja-JP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9" name="グラフィックス 8">
            <a:extLst>
              <a:ext uri="{FF2B5EF4-FFF2-40B4-BE49-F238E27FC236}">
                <a16:creationId xmlns:a16="http://schemas.microsoft.com/office/drawing/2014/main" id="{9910C18D-5F45-4224-856D-A0F0350B9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507" y="5574391"/>
            <a:ext cx="1191493" cy="1191493"/>
          </a:xfrm>
          <a:prstGeom prst="rect">
            <a:avLst/>
          </a:prstGeom>
        </p:spPr>
      </p:pic>
      <p:pic>
        <p:nvPicPr>
          <p:cNvPr id="10" name="グラフィックス 9">
            <a:extLst>
              <a:ext uri="{FF2B5EF4-FFF2-40B4-BE49-F238E27FC236}">
                <a16:creationId xmlns:a16="http://schemas.microsoft.com/office/drawing/2014/main" id="{DE4E1B90-4125-4727-A97C-DFB28F2C89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63347" y="5520154"/>
            <a:ext cx="2459157" cy="132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28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A297184-7EA9-4E33-9480-D5BFCFC3D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22"/>
          <a:stretch/>
        </p:blipFill>
        <p:spPr>
          <a:xfrm>
            <a:off x="1418149" y="5159"/>
            <a:ext cx="9355702" cy="685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416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048FB5-FD76-463F-AA81-681B01BF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634" y="804519"/>
            <a:ext cx="9676220" cy="1049235"/>
          </a:xfrm>
        </p:spPr>
        <p:txBody>
          <a:bodyPr>
            <a:normAutofit/>
          </a:bodyPr>
          <a:lstStyle/>
          <a:p>
            <a:r>
              <a:rPr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画面遷移図</a:t>
            </a:r>
            <a:endParaRPr kumimoji="1" lang="ja-JP" altLang="en-US" sz="6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3D21C27-06EA-4B13-81B0-F63C2AA91BFF}"/>
              </a:ext>
            </a:extLst>
          </p:cNvPr>
          <p:cNvSpPr/>
          <p:nvPr/>
        </p:nvSpPr>
        <p:spPr>
          <a:xfrm>
            <a:off x="155250" y="2238624"/>
            <a:ext cx="2446768" cy="90487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作者ページ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F09E4F24-570A-414D-8CBF-73474A0172CA}"/>
              </a:ext>
            </a:extLst>
          </p:cNvPr>
          <p:cNvSpPr/>
          <p:nvPr/>
        </p:nvSpPr>
        <p:spPr>
          <a:xfrm>
            <a:off x="155250" y="4010965"/>
            <a:ext cx="2446768" cy="90487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お問い合わせ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ページ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F5593C0-923D-4BF5-8172-5C30CCD35E01}"/>
              </a:ext>
            </a:extLst>
          </p:cNvPr>
          <p:cNvSpPr/>
          <p:nvPr/>
        </p:nvSpPr>
        <p:spPr>
          <a:xfrm>
            <a:off x="155250" y="5783307"/>
            <a:ext cx="2446768" cy="90487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参考文献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一覧ページ</a:t>
            </a:r>
          </a:p>
        </p:txBody>
      </p: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74708833-74F8-4556-8A67-6EE36C0414E4}"/>
              </a:ext>
            </a:extLst>
          </p:cNvPr>
          <p:cNvCxnSpPr>
            <a:cxnSpLocks/>
            <a:stCxn id="23" idx="1"/>
            <a:endCxn id="8" idx="3"/>
          </p:cNvCxnSpPr>
          <p:nvPr/>
        </p:nvCxnSpPr>
        <p:spPr>
          <a:xfrm flipH="1" flipV="1">
            <a:off x="2602018" y="2691062"/>
            <a:ext cx="395914" cy="174528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03A85774-2554-4802-A246-6F7117C492FF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2602018" y="4463403"/>
            <a:ext cx="415330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D1A4131-3AA0-409F-8E7D-BB64F1ED948A}"/>
              </a:ext>
            </a:extLst>
          </p:cNvPr>
          <p:cNvCxnSpPr>
            <a:cxnSpLocks/>
            <a:endCxn id="11" idx="3"/>
          </p:cNvCxnSpPr>
          <p:nvPr/>
        </p:nvCxnSpPr>
        <p:spPr>
          <a:xfrm flipH="1">
            <a:off x="2602018" y="4523028"/>
            <a:ext cx="395914" cy="1712717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473FD078-3A35-4D96-88AF-B6D833E2F3F6}"/>
              </a:ext>
            </a:extLst>
          </p:cNvPr>
          <p:cNvGrpSpPr/>
          <p:nvPr/>
        </p:nvGrpSpPr>
        <p:grpSpPr>
          <a:xfrm>
            <a:off x="2997932" y="2238625"/>
            <a:ext cx="2783707" cy="4449558"/>
            <a:chOff x="3711369" y="2132718"/>
            <a:chExt cx="2783707" cy="4504341"/>
          </a:xfrm>
        </p:grpSpPr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5DA5EBED-C8BE-4E66-8A0D-AE3794690707}"/>
                </a:ext>
              </a:extLst>
            </p:cNvPr>
            <p:cNvSpPr/>
            <p:nvPr/>
          </p:nvSpPr>
          <p:spPr>
            <a:xfrm>
              <a:off x="3711369" y="2132718"/>
              <a:ext cx="2783707" cy="4449558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99AAFED0-9FBF-44C0-A774-2EFCCE1FB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9088" y="2170226"/>
              <a:ext cx="2707684" cy="3888830"/>
            </a:xfrm>
            <a:prstGeom prst="rect">
              <a:avLst/>
            </a:prstGeom>
          </p:spPr>
        </p:pic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1A850BBE-597F-4085-8CB1-5A2133790BCB}"/>
                </a:ext>
              </a:extLst>
            </p:cNvPr>
            <p:cNvSpPr txBox="1"/>
            <p:nvPr/>
          </p:nvSpPr>
          <p:spPr>
            <a:xfrm>
              <a:off x="3933671" y="6113839"/>
              <a:ext cx="23391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トップページ</a:t>
              </a: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CCAFE00B-FDAA-41C6-9082-92774590E3BD}"/>
              </a:ext>
            </a:extLst>
          </p:cNvPr>
          <p:cNvGrpSpPr/>
          <p:nvPr/>
        </p:nvGrpSpPr>
        <p:grpSpPr>
          <a:xfrm>
            <a:off x="6078533" y="2929225"/>
            <a:ext cx="2830661" cy="3068354"/>
            <a:chOff x="7405274" y="1204221"/>
            <a:chExt cx="2830661" cy="3068354"/>
          </a:xfrm>
        </p:grpSpPr>
        <p:sp>
          <p:nvSpPr>
            <p:cNvPr id="43" name="正方形/長方形 42">
              <a:extLst>
                <a:ext uri="{FF2B5EF4-FFF2-40B4-BE49-F238E27FC236}">
                  <a16:creationId xmlns:a16="http://schemas.microsoft.com/office/drawing/2014/main" id="{FB529FB5-3B28-4E4D-B7C3-B567C9ADB2DD}"/>
                </a:ext>
              </a:extLst>
            </p:cNvPr>
            <p:cNvSpPr/>
            <p:nvPr/>
          </p:nvSpPr>
          <p:spPr>
            <a:xfrm>
              <a:off x="7405274" y="1204221"/>
              <a:ext cx="2830661" cy="2975893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42" name="図 41">
              <a:extLst>
                <a:ext uri="{FF2B5EF4-FFF2-40B4-BE49-F238E27FC236}">
                  <a16:creationId xmlns:a16="http://schemas.microsoft.com/office/drawing/2014/main" id="{5CEA0E91-3BBB-4E27-B244-A71EA6AC8D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6763" y="1270353"/>
              <a:ext cx="2707684" cy="2414352"/>
            </a:xfrm>
            <a:prstGeom prst="rect">
              <a:avLst/>
            </a:prstGeom>
          </p:spPr>
        </p:pic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FEBF1659-9050-4247-AA62-B2CD8F53CA01}"/>
                </a:ext>
              </a:extLst>
            </p:cNvPr>
            <p:cNvSpPr txBox="1"/>
            <p:nvPr/>
          </p:nvSpPr>
          <p:spPr>
            <a:xfrm>
              <a:off x="7476272" y="3749355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惑星一覧ページ</a:t>
              </a:r>
            </a:p>
          </p:txBody>
        </p:sp>
      </p:grpSp>
      <p:grpSp>
        <p:nvGrpSpPr>
          <p:cNvPr id="52" name="グループ化 51">
            <a:extLst>
              <a:ext uri="{FF2B5EF4-FFF2-40B4-BE49-F238E27FC236}">
                <a16:creationId xmlns:a16="http://schemas.microsoft.com/office/drawing/2014/main" id="{2584A6F7-EE80-4D44-8AA3-7A5FFD701581}"/>
              </a:ext>
            </a:extLst>
          </p:cNvPr>
          <p:cNvGrpSpPr/>
          <p:nvPr/>
        </p:nvGrpSpPr>
        <p:grpSpPr>
          <a:xfrm>
            <a:off x="9192568" y="2412299"/>
            <a:ext cx="2830661" cy="4009744"/>
            <a:chOff x="8174651" y="4010965"/>
            <a:chExt cx="2830661" cy="4009744"/>
          </a:xfrm>
        </p:grpSpPr>
        <p:sp>
          <p:nvSpPr>
            <p:cNvPr id="47" name="正方形/長方形 46">
              <a:extLst>
                <a:ext uri="{FF2B5EF4-FFF2-40B4-BE49-F238E27FC236}">
                  <a16:creationId xmlns:a16="http://schemas.microsoft.com/office/drawing/2014/main" id="{713A6EC5-961B-4774-A300-EAE5268B800F}"/>
                </a:ext>
              </a:extLst>
            </p:cNvPr>
            <p:cNvSpPr/>
            <p:nvPr/>
          </p:nvSpPr>
          <p:spPr>
            <a:xfrm>
              <a:off x="8174651" y="4010965"/>
              <a:ext cx="2830661" cy="393785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pic>
          <p:nvPicPr>
            <p:cNvPr id="50" name="図 49">
              <a:extLst>
                <a:ext uri="{FF2B5EF4-FFF2-40B4-BE49-F238E27FC236}">
                  <a16:creationId xmlns:a16="http://schemas.microsoft.com/office/drawing/2014/main" id="{E8CD0918-5435-4997-9D15-08FB8A2CC6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662" b="9043"/>
            <a:stretch/>
          </p:blipFill>
          <p:spPr>
            <a:xfrm>
              <a:off x="8249658" y="4050837"/>
              <a:ext cx="2680645" cy="2975894"/>
            </a:xfrm>
            <a:prstGeom prst="rect">
              <a:avLst/>
            </a:prstGeom>
          </p:spPr>
        </p:pic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A8DC5759-FF04-4F29-A8E4-3BBF26833A78}"/>
                </a:ext>
              </a:extLst>
            </p:cNvPr>
            <p:cNvSpPr txBox="1"/>
            <p:nvPr/>
          </p:nvSpPr>
          <p:spPr>
            <a:xfrm>
              <a:off x="8420430" y="7066602"/>
              <a:ext cx="23391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各惑星ページ</a:t>
              </a:r>
              <a:endPara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kumimoji="1" lang="ja-JP" altLang="en-US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例</a:t>
              </a:r>
              <a:r>
                <a:rPr kumimoji="1" lang="en-US" altLang="ja-JP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:</a:t>
              </a:r>
              <a:r>
                <a:rPr kumimoji="1" lang="ja-JP" altLang="en-US" sz="2800" dirty="0">
                  <a:latin typeface="メイリオ" panose="020B0604030504040204" pitchFamily="50" charset="-128"/>
                  <a:ea typeface="メイリオ" panose="020B0604030504040204" pitchFamily="50" charset="-128"/>
                </a:rPr>
                <a:t>地球</a:t>
              </a:r>
            </a:p>
          </p:txBody>
        </p:sp>
      </p:grpSp>
      <p:cxnSp>
        <p:nvCxnSpPr>
          <p:cNvPr id="60" name="直線矢印コネクタ 59">
            <a:extLst>
              <a:ext uri="{FF2B5EF4-FFF2-40B4-BE49-F238E27FC236}">
                <a16:creationId xmlns:a16="http://schemas.microsoft.com/office/drawing/2014/main" id="{1B98DB18-72AB-48DB-BAD6-D922D4E02DBD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5781639" y="4436346"/>
            <a:ext cx="28337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C2069B4A-814B-4C78-8767-982ABEBEBAC6}"/>
              </a:ext>
            </a:extLst>
          </p:cNvPr>
          <p:cNvCxnSpPr>
            <a:cxnSpLocks/>
          </p:cNvCxnSpPr>
          <p:nvPr/>
        </p:nvCxnSpPr>
        <p:spPr>
          <a:xfrm>
            <a:off x="8909194" y="4480149"/>
            <a:ext cx="283374" cy="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775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52F3AB-ACCD-4367-A37F-E18DAD695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デモ</a:t>
            </a:r>
          </a:p>
        </p:txBody>
      </p:sp>
    </p:spTree>
    <p:extLst>
      <p:ext uri="{BB962C8B-B14F-4D97-AF65-F5344CB8AC3E}">
        <p14:creationId xmlns:p14="http://schemas.microsoft.com/office/powerpoint/2010/main" val="1118203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C2212D-E9E2-48C2-A681-C533BFD03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</p:spPr>
        <p:txBody>
          <a:bodyPr>
            <a:normAutofit/>
          </a:bodyPr>
          <a:lstStyle/>
          <a:p>
            <a:r>
              <a:rPr kumimoji="1" lang="ja-JP" altLang="en-US" sz="6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夏休みの計画</a:t>
            </a:r>
          </a:p>
        </p:txBody>
      </p:sp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E05256E6-F51F-4EFC-82B3-A906333278A5}"/>
              </a:ext>
            </a:extLst>
          </p:cNvPr>
          <p:cNvSpPr/>
          <p:nvPr/>
        </p:nvSpPr>
        <p:spPr>
          <a:xfrm>
            <a:off x="418013" y="2063932"/>
            <a:ext cx="5473336" cy="3989550"/>
          </a:xfrm>
          <a:prstGeom prst="roundRect">
            <a:avLst/>
          </a:prstGeom>
          <a:ln w="3810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51C9B7E8-D16C-410B-80B7-C3F0ABE8DAF8}"/>
              </a:ext>
            </a:extLst>
          </p:cNvPr>
          <p:cNvSpPr/>
          <p:nvPr/>
        </p:nvSpPr>
        <p:spPr>
          <a:xfrm>
            <a:off x="6300651" y="2063931"/>
            <a:ext cx="5473336" cy="3989550"/>
          </a:xfrm>
          <a:prstGeom prst="roundRect">
            <a:avLst/>
          </a:prstGeom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1528246-6EFD-45DF-AC67-4E9D8866B6B8}"/>
              </a:ext>
            </a:extLst>
          </p:cNvPr>
          <p:cNvSpPr txBox="1"/>
          <p:nvPr/>
        </p:nvSpPr>
        <p:spPr>
          <a:xfrm>
            <a:off x="6411439" y="2483662"/>
            <a:ext cx="525175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各惑星のテクスチャを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HP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内の本番画像の作成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データベース設計</a:t>
            </a: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秋学期最初の定例会の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資料作成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1E24D1B-56C4-4303-A610-1404446CFF66}"/>
              </a:ext>
            </a:extLst>
          </p:cNvPr>
          <p:cNvSpPr txBox="1"/>
          <p:nvPr/>
        </p:nvSpPr>
        <p:spPr>
          <a:xfrm>
            <a:off x="609753" y="2483662"/>
            <a:ext cx="508985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惑星一覧ページの作成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各惑星ページの作成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3DCG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で太陽系を作成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3DCG</a:t>
            </a:r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の惑星モデルに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クリックイベントの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   増設</a:t>
            </a:r>
            <a:endParaRPr kumimoji="1"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98FDE973-B955-4B33-B352-3B7D997BB1D2}"/>
              </a:ext>
            </a:extLst>
          </p:cNvPr>
          <p:cNvSpPr/>
          <p:nvPr/>
        </p:nvSpPr>
        <p:spPr>
          <a:xfrm>
            <a:off x="609753" y="6152606"/>
            <a:ext cx="5089855" cy="705394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山本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0851C373-CD6F-4A6B-A870-8F90900EEA9D}"/>
              </a:ext>
            </a:extLst>
          </p:cNvPr>
          <p:cNvSpPr/>
          <p:nvPr/>
        </p:nvSpPr>
        <p:spPr>
          <a:xfrm>
            <a:off x="6492394" y="6152606"/>
            <a:ext cx="5170804" cy="705394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西田</a:t>
            </a:r>
          </a:p>
        </p:txBody>
      </p:sp>
    </p:spTree>
    <p:extLst>
      <p:ext uri="{BB962C8B-B14F-4D97-AF65-F5344CB8AC3E}">
        <p14:creationId xmlns:p14="http://schemas.microsoft.com/office/powerpoint/2010/main" val="46403307"/>
      </p:ext>
    </p:extLst>
  </p:cSld>
  <p:clrMapOvr>
    <a:masterClrMapping/>
  </p:clrMapOvr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ギャラリー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TM10001114[[fn=ギャラリー]]</Template>
  <TotalTime>783</TotalTime>
  <Words>187</Words>
  <Application>Microsoft Office PowerPoint</Application>
  <PresentationFormat>ワイド画面</PresentationFormat>
  <Paragraphs>56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メイリオ</vt:lpstr>
      <vt:lpstr>Arial</vt:lpstr>
      <vt:lpstr>Palatino Linotype</vt:lpstr>
      <vt:lpstr>ギャラリー</vt:lpstr>
      <vt:lpstr>テーマ：てのひらの星図(仮)  チーム名：Hand’s On Star Map(仮)</vt:lpstr>
      <vt:lpstr>概要</vt:lpstr>
      <vt:lpstr>既存サービスとの違い</vt:lpstr>
      <vt:lpstr>技術概要</vt:lpstr>
      <vt:lpstr>PowerPoint プレゼンテーション</vt:lpstr>
      <vt:lpstr>画面遷移図</vt:lpstr>
      <vt:lpstr>デモ</vt:lpstr>
      <vt:lpstr>夏休みの計画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企画タイトル</dc:title>
  <dc:creator>江見　圭司</dc:creator>
  <cp:lastModifiedBy>桜子 山本</cp:lastModifiedBy>
  <cp:revision>34</cp:revision>
  <dcterms:created xsi:type="dcterms:W3CDTF">2019-05-20T00:25:55Z</dcterms:created>
  <dcterms:modified xsi:type="dcterms:W3CDTF">2019-07-22T04:47:20Z</dcterms:modified>
</cp:coreProperties>
</file>

<file path=docProps/thumbnail.jpeg>
</file>